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</p:sldIdLst>
  <p:sldSz cy="10691800" cx="15119350"/>
  <p:notesSz cx="10239375" cy="7105650"/>
  <p:embeddedFontLst>
    <p:embeddedFont>
      <p:font typeface="Signika"/>
      <p:regular r:id="rId9"/>
      <p:bold r:id="rId10"/>
    </p:embeddedFont>
    <p:embeddedFont>
      <p:font typeface="Signika Medium"/>
      <p:regular r:id="rId11"/>
      <p:bold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031">
          <p15:clr>
            <a:srgbClr val="A4A3A4"/>
          </p15:clr>
        </p15:guide>
        <p15:guide id="2" pos="3061">
          <p15:clr>
            <a:srgbClr val="A4A3A4"/>
          </p15:clr>
        </p15:guide>
        <p15:guide id="3" pos="8051">
          <p15:clr>
            <a:srgbClr val="A4A3A4"/>
          </p15:clr>
        </p15:guide>
        <p15:guide id="4" orient="horz" pos="6202">
          <p15:clr>
            <a:srgbClr val="A4A3A4"/>
          </p15:clr>
        </p15:guide>
        <p15:guide id="5" orient="horz" pos="2347">
          <p15:clr>
            <a:srgbClr val="A4A3A4"/>
          </p15:clr>
        </p15:guide>
        <p15:guide id="6" orient="horz" pos="3073">
          <p15:clr>
            <a:srgbClr val="A4A3A4"/>
          </p15:clr>
        </p15:guide>
        <p15:guide id="7" orient="horz" pos="4003">
          <p15:clr>
            <a:srgbClr val="A4A3A4"/>
          </p15:clr>
        </p15:guide>
        <p15:guide id="8" orient="horz" pos="4751">
          <p15:clr>
            <a:srgbClr val="A4A3A4"/>
          </p15:clr>
        </p15:guide>
        <p15:guide id="9" orient="horz" pos="5477">
          <p15:clr>
            <a:srgbClr val="A4A3A4"/>
          </p15:clr>
        </p15:guide>
        <p15:guide id="10" pos="5556">
          <p15:clr>
            <a:srgbClr val="A4A3A4"/>
          </p15:clr>
        </p15:guide>
        <p15:guide id="11" pos="4308">
          <p15:clr>
            <a:srgbClr val="A4A3A4"/>
          </p15:clr>
        </p15:guide>
        <p15:guide id="12" pos="6803">
          <p15:clr>
            <a:srgbClr val="A4A3A4"/>
          </p15:clr>
        </p15:guide>
        <p15:guide id="13" orient="horz" pos="1621">
          <p15:clr>
            <a:srgbClr val="A4A3A4"/>
          </p15:clr>
        </p15:guide>
        <p15:guide id="14" pos="1088">
          <p15:clr>
            <a:srgbClr val="9AA0A6"/>
          </p15:clr>
        </p15:guide>
        <p15:guide id="15" pos="168">
          <p15:clr>
            <a:srgbClr val="9AA0A6"/>
          </p15:clr>
        </p15:guide>
      </p15:sldGuideLst>
    </p:ext>
    <p:ext uri="GoogleSlidesCustomDataVersion2">
      <go:slidesCustomData xmlns:go="http://customooxmlschemas.google.com/" r:id="rId13" roundtripDataSignature="AMtx7mjYeHVMvj+enVQrSiyhMHWbqLrM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031" orient="horz"/>
        <p:guide pos="3061"/>
        <p:guide pos="8051"/>
        <p:guide pos="6202" orient="horz"/>
        <p:guide pos="2347" orient="horz"/>
        <p:guide pos="3073" orient="horz"/>
        <p:guide pos="4003" orient="horz"/>
        <p:guide pos="4751" orient="horz"/>
        <p:guide pos="5477" orient="horz"/>
        <p:guide pos="5556"/>
        <p:guide pos="4308"/>
        <p:guide pos="6803"/>
        <p:guide pos="1621" orient="horz"/>
        <p:guide pos="1088"/>
        <p:guide pos="168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SignikaMedium-regular.fntdata"/><Relationship Id="rId10" Type="http://schemas.openxmlformats.org/officeDocument/2006/relationships/font" Target="fonts/Signika-bold.fntdata"/><Relationship Id="rId13" Type="http://customschemas.google.com/relationships/presentationmetadata" Target="metadata"/><Relationship Id="rId12" Type="http://schemas.openxmlformats.org/officeDocument/2006/relationships/font" Target="fonts/SignikaMedium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Signika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799943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424238" y="887413"/>
            <a:ext cx="3390900" cy="23987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1023939" y="3419594"/>
            <a:ext cx="8191500" cy="279785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799943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:notes"/>
          <p:cNvSpPr/>
          <p:nvPr>
            <p:ph idx="2" type="sldImg"/>
          </p:nvPr>
        </p:nvSpPr>
        <p:spPr>
          <a:xfrm>
            <a:off x="3424238" y="887413"/>
            <a:ext cx="3390900" cy="23987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" name="Google Shape;62;p1:notes"/>
          <p:cNvSpPr txBox="1"/>
          <p:nvPr>
            <p:ph idx="1" type="body"/>
          </p:nvPr>
        </p:nvSpPr>
        <p:spPr>
          <a:xfrm>
            <a:off x="1023939" y="3419594"/>
            <a:ext cx="8191500" cy="279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63" name="Google Shape;63;p1:notes"/>
          <p:cNvSpPr txBox="1"/>
          <p:nvPr>
            <p:ph idx="12" type="sldNum"/>
          </p:nvPr>
        </p:nvSpPr>
        <p:spPr>
          <a:xfrm>
            <a:off x="5799943" y="6749134"/>
            <a:ext cx="4437000" cy="35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/>
          <p:nvPr>
            <p:ph idx="2" type="sldImg"/>
          </p:nvPr>
        </p:nvSpPr>
        <p:spPr>
          <a:xfrm>
            <a:off x="3424238" y="887413"/>
            <a:ext cx="3390900" cy="239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1023939" y="3419594"/>
            <a:ext cx="8191500" cy="279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 txBox="1"/>
          <p:nvPr>
            <p:ph idx="12" type="sldNum"/>
          </p:nvPr>
        </p:nvSpPr>
        <p:spPr>
          <a:xfrm>
            <a:off x="5799943" y="6749134"/>
            <a:ext cx="4437000" cy="35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/>
          <p:nvPr>
            <p:ph idx="2" type="sldImg"/>
          </p:nvPr>
        </p:nvSpPr>
        <p:spPr>
          <a:xfrm>
            <a:off x="3424238" y="887413"/>
            <a:ext cx="3390900" cy="239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p3:notes"/>
          <p:cNvSpPr txBox="1"/>
          <p:nvPr>
            <p:ph idx="1" type="body"/>
          </p:nvPr>
        </p:nvSpPr>
        <p:spPr>
          <a:xfrm>
            <a:off x="1023939" y="3419594"/>
            <a:ext cx="8191500" cy="279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35" name="Google Shape;135;p3:notes"/>
          <p:cNvSpPr txBox="1"/>
          <p:nvPr>
            <p:ph idx="12" type="sldNum"/>
          </p:nvPr>
        </p:nvSpPr>
        <p:spPr>
          <a:xfrm>
            <a:off x="5799943" y="6749134"/>
            <a:ext cx="4437000" cy="35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5"/>
          <p:cNvSpPr txBox="1"/>
          <p:nvPr>
            <p:ph type="title"/>
          </p:nvPr>
        </p:nvSpPr>
        <p:spPr>
          <a:xfrm>
            <a:off x="1039456" y="569242"/>
            <a:ext cx="13040400" cy="206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/>
        </p:txBody>
      </p:sp>
      <p:sp>
        <p:nvSpPr>
          <p:cNvPr id="15" name="Google Shape;15;p5"/>
          <p:cNvSpPr txBox="1"/>
          <p:nvPr>
            <p:ph idx="1" type="body"/>
          </p:nvPr>
        </p:nvSpPr>
        <p:spPr>
          <a:xfrm>
            <a:off x="941956" y="2992450"/>
            <a:ext cx="13040400" cy="678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559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indent="-342900" lvl="2" marL="13716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indent="-342900" lvl="3" marL="18288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indent="-342900" lvl="5" marL="27432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indent="-342900" lvl="6" marL="32004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indent="-342900" lvl="8" marL="4114800" algn="l">
              <a:lnSpc>
                <a:spcPct val="90000"/>
              </a:lnSpc>
              <a:spcBef>
                <a:spcPts val="2200"/>
              </a:spcBef>
              <a:spcAft>
                <a:spcPts val="2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10" type="dt"/>
          </p:nvPr>
        </p:nvSpPr>
        <p:spPr>
          <a:xfrm>
            <a:off x="1039455" y="9909729"/>
            <a:ext cx="3402000" cy="56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5"/>
          <p:cNvSpPr txBox="1"/>
          <p:nvPr>
            <p:ph idx="11" type="ftr"/>
          </p:nvPr>
        </p:nvSpPr>
        <p:spPr>
          <a:xfrm>
            <a:off x="5008285" y="9909729"/>
            <a:ext cx="5102700" cy="56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5"/>
          <p:cNvSpPr txBox="1"/>
          <p:nvPr>
            <p:ph idx="12" type="sldNum"/>
          </p:nvPr>
        </p:nvSpPr>
        <p:spPr>
          <a:xfrm>
            <a:off x="10678041" y="9909729"/>
            <a:ext cx="3402000" cy="56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6"/>
          <p:cNvSpPr txBox="1"/>
          <p:nvPr>
            <p:ph type="ctrTitle"/>
          </p:nvPr>
        </p:nvSpPr>
        <p:spPr>
          <a:xfrm>
            <a:off x="515401" y="1547749"/>
            <a:ext cx="14088600" cy="42666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9pPr>
          </a:lstStyle>
          <a:p/>
        </p:txBody>
      </p:sp>
      <p:sp>
        <p:nvSpPr>
          <p:cNvPr id="21" name="Google Shape;21;p6"/>
          <p:cNvSpPr txBox="1"/>
          <p:nvPr>
            <p:ph idx="1" type="subTitle"/>
          </p:nvPr>
        </p:nvSpPr>
        <p:spPr>
          <a:xfrm>
            <a:off x="515387" y="5891299"/>
            <a:ext cx="14088600" cy="1647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22" name="Google Shape;22;p6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/>
          <p:nvPr>
            <p:ph type="title"/>
          </p:nvPr>
        </p:nvSpPr>
        <p:spPr>
          <a:xfrm>
            <a:off x="515387" y="4470975"/>
            <a:ext cx="14088600" cy="174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9pPr>
          </a:lstStyle>
          <a:p/>
        </p:txBody>
      </p:sp>
      <p:sp>
        <p:nvSpPr>
          <p:cNvPr id="25" name="Google Shape;25;p7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8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/>
        </p:txBody>
      </p:sp>
      <p:sp>
        <p:nvSpPr>
          <p:cNvPr id="28" name="Google Shape;28;p8"/>
          <p:cNvSpPr txBox="1"/>
          <p:nvPr>
            <p:ph idx="1" type="body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431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3873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indent="-3873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indent="-3873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indent="-3873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indent="-3873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indent="-3873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indent="-3873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indent="-3873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/>
        </p:txBody>
      </p:sp>
      <p:sp>
        <p:nvSpPr>
          <p:cNvPr id="29" name="Google Shape;29;p8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9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/>
        </p:txBody>
      </p:sp>
      <p:sp>
        <p:nvSpPr>
          <p:cNvPr id="32" name="Google Shape;32;p9"/>
          <p:cNvSpPr txBox="1"/>
          <p:nvPr>
            <p:ph idx="1" type="body"/>
          </p:nvPr>
        </p:nvSpPr>
        <p:spPr>
          <a:xfrm>
            <a:off x="515387" y="2395651"/>
            <a:ext cx="66138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indent="-3683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indent="-3683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indent="-3683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indent="-3683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indent="-3683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indent="-3683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indent="-3683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indent="-3683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/>
        </p:txBody>
      </p:sp>
      <p:sp>
        <p:nvSpPr>
          <p:cNvPr id="33" name="Google Shape;33;p9"/>
          <p:cNvSpPr txBox="1"/>
          <p:nvPr>
            <p:ph idx="2" type="body"/>
          </p:nvPr>
        </p:nvSpPr>
        <p:spPr>
          <a:xfrm>
            <a:off x="7990239" y="2395651"/>
            <a:ext cx="66138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indent="-3683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indent="-3683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indent="-3683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indent="-3683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indent="-3683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indent="-3683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indent="-3683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indent="-3683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/>
          <p:nvPr>
            <p:ph type="title"/>
          </p:nvPr>
        </p:nvSpPr>
        <p:spPr>
          <a:xfrm>
            <a:off x="515387" y="1154926"/>
            <a:ext cx="4642800" cy="15708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9pPr>
          </a:lstStyle>
          <a:p/>
        </p:txBody>
      </p:sp>
      <p:sp>
        <p:nvSpPr>
          <p:cNvPr id="40" name="Google Shape;40;p11"/>
          <p:cNvSpPr txBox="1"/>
          <p:nvPr>
            <p:ph idx="1" type="body"/>
          </p:nvPr>
        </p:nvSpPr>
        <p:spPr>
          <a:xfrm>
            <a:off x="515387" y="2888563"/>
            <a:ext cx="4642800" cy="66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3683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1pPr>
            <a:lvl2pPr indent="-3683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2pPr>
            <a:lvl3pPr indent="-3683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3pPr>
            <a:lvl4pPr indent="-3683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4pPr>
            <a:lvl5pPr indent="-3683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5pPr>
            <a:lvl6pPr indent="-3683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6pPr>
            <a:lvl7pPr indent="-3683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200"/>
            </a:lvl7pPr>
            <a:lvl8pPr indent="-3683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200"/>
            </a:lvl8pPr>
            <a:lvl9pPr indent="-3683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200"/>
            </a:lvl9pPr>
          </a:lstStyle>
          <a:p/>
        </p:txBody>
      </p:sp>
      <p:sp>
        <p:nvSpPr>
          <p:cNvPr id="41" name="Google Shape;41;p11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2"/>
          <p:cNvSpPr txBox="1"/>
          <p:nvPr>
            <p:ph type="title"/>
          </p:nvPr>
        </p:nvSpPr>
        <p:spPr>
          <a:xfrm>
            <a:off x="810615" y="935727"/>
            <a:ext cx="10529100" cy="850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9pPr>
          </a:lstStyle>
          <a:p/>
        </p:txBody>
      </p:sp>
      <p:sp>
        <p:nvSpPr>
          <p:cNvPr id="44" name="Google Shape;44;p12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/>
          <p:nvPr/>
        </p:nvSpPr>
        <p:spPr>
          <a:xfrm>
            <a:off x="7559675" y="-260"/>
            <a:ext cx="7559700" cy="10691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64125" lIns="164125" spcFirstLastPara="1" rIns="164125" wrap="square" tIns="164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13"/>
          <p:cNvSpPr txBox="1"/>
          <p:nvPr>
            <p:ph type="title"/>
          </p:nvPr>
        </p:nvSpPr>
        <p:spPr>
          <a:xfrm>
            <a:off x="438997" y="2563402"/>
            <a:ext cx="66885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9pPr>
          </a:lstStyle>
          <a:p/>
        </p:txBody>
      </p:sp>
      <p:sp>
        <p:nvSpPr>
          <p:cNvPr id="48" name="Google Shape;48;p13"/>
          <p:cNvSpPr txBox="1"/>
          <p:nvPr>
            <p:ph idx="1" type="subTitle"/>
          </p:nvPr>
        </p:nvSpPr>
        <p:spPr>
          <a:xfrm>
            <a:off x="438997" y="5826756"/>
            <a:ext cx="6688500" cy="25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9" name="Google Shape;49;p13"/>
          <p:cNvSpPr txBox="1"/>
          <p:nvPr>
            <p:ph idx="2" type="body"/>
          </p:nvPr>
        </p:nvSpPr>
        <p:spPr>
          <a:xfrm>
            <a:off x="8167326" y="1505136"/>
            <a:ext cx="6344400" cy="768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-431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3873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indent="-3873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indent="-3873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indent="-3873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indent="-3873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indent="-3873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indent="-3873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indent="-3873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/>
        </p:txBody>
      </p:sp>
      <p:sp>
        <p:nvSpPr>
          <p:cNvPr id="50" name="Google Shape;50;p13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/>
          <p:nvPr>
            <p:ph idx="1" type="body"/>
          </p:nvPr>
        </p:nvSpPr>
        <p:spPr>
          <a:xfrm>
            <a:off x="515387" y="8794102"/>
            <a:ext cx="9918900" cy="125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hasCustomPrompt="1" type="title"/>
          </p:nvPr>
        </p:nvSpPr>
        <p:spPr>
          <a:xfrm>
            <a:off x="515387" y="2299303"/>
            <a:ext cx="14088600" cy="40815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9pPr>
          </a:lstStyle>
          <a:p>
            <a:r>
              <a:t>xx%</a:t>
            </a:r>
          </a:p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515387" y="6552534"/>
            <a:ext cx="14088600" cy="27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4318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indent="-38735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indent="-38735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indent="-38735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indent="-38735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indent="-38735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indent="-38735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indent="-38735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indent="-38735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/>
        </p:txBody>
      </p:sp>
      <p:sp>
        <p:nvSpPr>
          <p:cNvPr id="57" name="Google Shape;57;p15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6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4"/>
          <p:cNvSpPr txBox="1"/>
          <p:nvPr>
            <p:ph idx="1" type="body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4318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●"/>
              <a:defRPr b="0" i="0" sz="3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73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73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873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873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873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873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873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873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4"/>
          <p:cNvSpPr txBox="1"/>
          <p:nvPr>
            <p:ph idx="12" type="sldNum"/>
          </p:nvPr>
        </p:nvSpPr>
        <p:spPr>
          <a:xfrm>
            <a:off x="14008974" y="9693435"/>
            <a:ext cx="9072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1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Relationship Id="rId4" Type="http://schemas.openxmlformats.org/officeDocument/2006/relationships/image" Target="../media/image1.png"/><Relationship Id="rId5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1.png"/><Relationship Id="rId5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"/>
          <p:cNvSpPr txBox="1"/>
          <p:nvPr/>
        </p:nvSpPr>
        <p:spPr>
          <a:xfrm>
            <a:off x="12751525" y="8528450"/>
            <a:ext cx="1250400" cy="9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  <a:t>Hot Pasta topped with Homemade </a:t>
            </a:r>
            <a:endParaRPr b="0" i="0" sz="12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  <a:t>Tomato Sauce and Cheese</a:t>
            </a:r>
            <a:endParaRPr b="0" i="0" sz="1200" u="none" cap="none" strike="noStrike">
              <a:solidFill>
                <a:srgbClr val="595959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10668650" y="9156600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Jammy Thumbprint Biscuits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7" name="Google Shape;67;p1"/>
          <p:cNvSpPr txBox="1"/>
          <p:nvPr/>
        </p:nvSpPr>
        <p:spPr>
          <a:xfrm>
            <a:off x="10668650" y="8037563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Cookie Dough Apple Crumble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8" name="Google Shape;68;p1"/>
          <p:cNvSpPr txBox="1"/>
          <p:nvPr/>
        </p:nvSpPr>
        <p:spPr>
          <a:xfrm>
            <a:off x="10668650" y="7033375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Forest Fruits Jelly Pots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9" name="Google Shape;69;p1"/>
          <p:cNvSpPr txBox="1"/>
          <p:nvPr/>
        </p:nvSpPr>
        <p:spPr>
          <a:xfrm>
            <a:off x="10668650" y="58609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 Potato Brownie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0" name="Google Shape;70;p1"/>
          <p:cNvSpPr txBox="1"/>
          <p:nvPr/>
        </p:nvSpPr>
        <p:spPr>
          <a:xfrm>
            <a:off x="10668650" y="49386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Toffee Frozen Yoghurt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1" name="Google Shape;71;p1"/>
          <p:cNvSpPr txBox="1"/>
          <p:nvPr/>
        </p:nvSpPr>
        <p:spPr>
          <a:xfrm>
            <a:off x="8678975" y="90565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2" name="Google Shape;72;p1"/>
          <p:cNvSpPr txBox="1"/>
          <p:nvPr/>
        </p:nvSpPr>
        <p:spPr>
          <a:xfrm>
            <a:off x="8678975" y="6933325"/>
            <a:ext cx="1468800" cy="87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8717375" y="5860950"/>
            <a:ext cx="13920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678975" y="49386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5" name="Google Shape;75;p1"/>
          <p:cNvSpPr txBox="1"/>
          <p:nvPr/>
        </p:nvSpPr>
        <p:spPr>
          <a:xfrm>
            <a:off x="856122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6" name="Google Shape;76;p1"/>
          <p:cNvSpPr txBox="1"/>
          <p:nvPr/>
        </p:nvSpPr>
        <p:spPr>
          <a:xfrm>
            <a:off x="6689300" y="92566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7" name="Google Shape;77;p1"/>
          <p:cNvSpPr txBox="1"/>
          <p:nvPr/>
        </p:nvSpPr>
        <p:spPr>
          <a:xfrm>
            <a:off x="6689300" y="7133425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8" name="Google Shape;78;p1"/>
          <p:cNvSpPr txBox="1"/>
          <p:nvPr/>
        </p:nvSpPr>
        <p:spPr>
          <a:xfrm>
            <a:off x="671495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Apple Slaw and Wholegrain Rice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9" name="Google Shape;79;p1"/>
          <p:cNvSpPr txBox="1"/>
          <p:nvPr/>
        </p:nvSpPr>
        <p:spPr>
          <a:xfrm>
            <a:off x="6689300" y="51387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0" name="Google Shape;80;p1"/>
          <p:cNvSpPr txBox="1"/>
          <p:nvPr/>
        </p:nvSpPr>
        <p:spPr>
          <a:xfrm>
            <a:off x="6571550" y="8137613"/>
            <a:ext cx="1704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</a:t>
            </a: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1" name="Google Shape;81;p1"/>
          <p:cNvSpPr txBox="1"/>
          <p:nvPr/>
        </p:nvSpPr>
        <p:spPr>
          <a:xfrm>
            <a:off x="4705625" y="9056550"/>
            <a:ext cx="1586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</a:t>
            </a: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Patties </a:t>
            </a: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and Chips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2" name="Google Shape;82;p1"/>
          <p:cNvSpPr txBox="1"/>
          <p:nvPr/>
        </p:nvSpPr>
        <p:spPr>
          <a:xfrm>
            <a:off x="4737875" y="6833275"/>
            <a:ext cx="15219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Quorn Sausage,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Potatoes and Gravy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b="0" i="0" sz="135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3" name="Google Shape;83;p1"/>
          <p:cNvSpPr txBox="1"/>
          <p:nvPr/>
        </p:nvSpPr>
        <p:spPr>
          <a:xfrm>
            <a:off x="4802825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Butterbean Ratatouille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4" name="Google Shape;84;p1"/>
          <p:cNvSpPr txBox="1"/>
          <p:nvPr/>
        </p:nvSpPr>
        <p:spPr>
          <a:xfrm>
            <a:off x="4679375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Pepper and Sweetcorn Pizza Slice with Wedges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64667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Lasagne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2754500" y="8956500"/>
            <a:ext cx="16389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or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Salmon </a:t>
            </a: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Sticks</a:t>
            </a: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2825750" y="6886075"/>
            <a:ext cx="1521900" cy="87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Gammon,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Potatoes and Gravy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289070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Cheesy Chicken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2767250" y="49533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Margherita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Pizza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Slice and Wedges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2721800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Lasagne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2780975" y="938950"/>
            <a:ext cx="1392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4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Week 1</a:t>
            </a:r>
            <a:endParaRPr b="1" i="0" sz="14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4172975" y="9841650"/>
            <a:ext cx="43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T1</a:t>
            </a:r>
            <a:endParaRPr b="1" i="0" sz="14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431525" y="3960225"/>
            <a:ext cx="1890387" cy="1763524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1285700" y="3425750"/>
            <a:ext cx="1392000" cy="135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2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Autumn Winter 2024-25: </a:t>
            </a:r>
            <a:br>
              <a:rPr b="0" i="0" lang="en-GB" sz="1000" u="none" cap="none" strike="noStrik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3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2/9, 23/9, 14/10, 4/11, 25/11, 16/12, 6/1, 27/1</a:t>
            </a:r>
            <a:endParaRPr b="0" i="0" sz="12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95" name="Google Shape;95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7897" y="2164650"/>
            <a:ext cx="1250400" cy="12503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/>
          <p:nvPr/>
        </p:nvSpPr>
        <p:spPr>
          <a:xfrm>
            <a:off x="12751525" y="8528450"/>
            <a:ext cx="1250400" cy="9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Signika Medium"/>
                <a:ea typeface="Signika Medium"/>
                <a:cs typeface="Signika Medium"/>
                <a:sym typeface="Signika Medium"/>
              </a:rPr>
              <a:t>Hot Pasta topped with Homemade </a:t>
            </a:r>
            <a:endParaRPr b="0" i="0" sz="1200" u="none" cap="none" strike="noStrike">
              <a:solidFill>
                <a:srgbClr val="000000"/>
              </a:solidFill>
              <a:latin typeface="Signika Medium"/>
              <a:ea typeface="Signika Medium"/>
              <a:cs typeface="Signika Medium"/>
              <a:sym typeface="Signika Medium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000000"/>
                </a:solidFill>
                <a:latin typeface="Signika Medium"/>
                <a:ea typeface="Signika Medium"/>
                <a:cs typeface="Signika Medium"/>
                <a:sym typeface="Signika Medium"/>
              </a:rPr>
              <a:t>Tomato Sauce &amp; Cheese</a:t>
            </a:r>
            <a:endParaRPr b="0" i="0" sz="1200" u="none" cap="none" strike="noStrike">
              <a:solidFill>
                <a:srgbClr val="595959"/>
              </a:solidFill>
              <a:latin typeface="Signika Medium"/>
              <a:ea typeface="Signika Medium"/>
              <a:cs typeface="Signika Medium"/>
              <a:sym typeface="Signika Medium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10668650" y="9156600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Oaty Coconut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Biscuits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10668650" y="8037563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Fresh Fruit Salad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10668650" y="7033375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Raspberry Coconut Jelly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10668650" y="58609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Sprinkle Iced Cake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10668650" y="49386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Toffee Apple Sponge and Custard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8678975" y="90565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8678975" y="6933325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8717375" y="5860950"/>
            <a:ext cx="13920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8678975" y="49386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856122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6689300" y="92566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3" name="Google Shape;113;p2"/>
          <p:cNvSpPr txBox="1"/>
          <p:nvPr/>
        </p:nvSpPr>
        <p:spPr>
          <a:xfrm>
            <a:off x="6689300" y="7133425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4" name="Google Shape;114;p2"/>
          <p:cNvSpPr txBox="1"/>
          <p:nvPr/>
        </p:nvSpPr>
        <p:spPr>
          <a:xfrm>
            <a:off x="671495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Herby Diced Potato and Carrots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5" name="Google Shape;115;p2"/>
          <p:cNvSpPr txBox="1"/>
          <p:nvPr/>
        </p:nvSpPr>
        <p:spPr>
          <a:xfrm>
            <a:off x="6689300" y="51387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Wholegrain Pasta Salad and Green salad 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6" name="Google Shape;116;p2"/>
          <p:cNvSpPr txBox="1"/>
          <p:nvPr/>
        </p:nvSpPr>
        <p:spPr>
          <a:xfrm>
            <a:off x="6571550" y="8137613"/>
            <a:ext cx="1704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Sweetcorn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7" name="Google Shape;117;p2"/>
          <p:cNvSpPr txBox="1"/>
          <p:nvPr/>
        </p:nvSpPr>
        <p:spPr>
          <a:xfrm>
            <a:off x="4705625" y="9056550"/>
            <a:ext cx="1586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Toasted Wrap with Chips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4802825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Winter Vegetable Crumble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19" name="Google Shape;119;p2"/>
          <p:cNvSpPr txBox="1"/>
          <p:nvPr/>
        </p:nvSpPr>
        <p:spPr>
          <a:xfrm>
            <a:off x="4679375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and Sweetcorn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Pizza Slice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464667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Roasted Sweet Potato Pastry Roll and Mash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2754500" y="8956500"/>
            <a:ext cx="16389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Battered Fish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2" name="Google Shape;122;p2"/>
          <p:cNvSpPr txBox="1"/>
          <p:nvPr/>
        </p:nvSpPr>
        <p:spPr>
          <a:xfrm>
            <a:off x="2825750" y="6886075"/>
            <a:ext cx="1521900" cy="87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Stuffing,</a:t>
            </a:r>
            <a:b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Potatoes and Gravy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3" name="Google Shape;123;p2"/>
          <p:cNvSpPr txBox="1"/>
          <p:nvPr/>
        </p:nvSpPr>
        <p:spPr>
          <a:xfrm>
            <a:off x="289070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Chicken and Sweetcorn Cobbler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4" name="Google Shape;124;p2"/>
          <p:cNvSpPr txBox="1"/>
          <p:nvPr/>
        </p:nvSpPr>
        <p:spPr>
          <a:xfrm>
            <a:off x="2754500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Cheesy Tomato Pizza Muffins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5" name="Google Shape;125;p2"/>
          <p:cNvSpPr txBox="1"/>
          <p:nvPr/>
        </p:nvSpPr>
        <p:spPr>
          <a:xfrm>
            <a:off x="2721800" y="7968525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Classic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Cottage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Pie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6" name="Google Shape;126;p2"/>
          <p:cNvSpPr txBox="1"/>
          <p:nvPr/>
        </p:nvSpPr>
        <p:spPr>
          <a:xfrm>
            <a:off x="12780975" y="938950"/>
            <a:ext cx="1392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4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Week 2</a:t>
            </a:r>
            <a:endParaRPr b="1" i="0" sz="14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27" name="Google Shape;127;p2"/>
          <p:cNvSpPr txBox="1"/>
          <p:nvPr/>
        </p:nvSpPr>
        <p:spPr>
          <a:xfrm>
            <a:off x="14172975" y="9841650"/>
            <a:ext cx="43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T1</a:t>
            </a:r>
            <a:endParaRPr b="1" i="0" sz="14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8" name="Google Shape;128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439913" y="3996638"/>
            <a:ext cx="1890387" cy="1763524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"/>
          <p:cNvSpPr txBox="1"/>
          <p:nvPr/>
        </p:nvSpPr>
        <p:spPr>
          <a:xfrm>
            <a:off x="4673375" y="6833275"/>
            <a:ext cx="17043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GB" sz="13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Cauliflower Cheese, Crispy Onion Topping &amp; Roast Potatoes</a:t>
            </a:r>
            <a:br>
              <a:rPr b="0" i="0" lang="en-GB" sz="13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1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(You don’t have to have the onions)!</a:t>
            </a:r>
            <a:endParaRPr b="0" i="0" sz="11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30" name="Google Shape;130;p2"/>
          <p:cNvSpPr txBox="1"/>
          <p:nvPr/>
        </p:nvSpPr>
        <p:spPr>
          <a:xfrm>
            <a:off x="1285700" y="3425750"/>
            <a:ext cx="1392000" cy="135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2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Autumn Winter 2024-25: </a:t>
            </a:r>
            <a:br>
              <a:rPr b="0" i="0" lang="en-GB" sz="1000" u="none" cap="none" strike="noStrik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3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9/9, 30/9, 21/10,  11/11, 2/12, 23/12, 13/1, 3/2</a:t>
            </a:r>
            <a:endParaRPr b="0" i="0" sz="13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31" name="Google Shape;131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7897" y="2164650"/>
            <a:ext cx="1250400" cy="12503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"/>
          <p:cNvSpPr txBox="1"/>
          <p:nvPr/>
        </p:nvSpPr>
        <p:spPr>
          <a:xfrm>
            <a:off x="12751525" y="8528450"/>
            <a:ext cx="1250400" cy="9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Hot Pasta topped with Homemade </a:t>
            </a:r>
            <a:endParaRPr b="0" i="0" sz="12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Tomato Sauce &amp; Cheese</a:t>
            </a:r>
            <a:endParaRPr b="0" i="0" sz="12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38" name="Google Shape;138;p3"/>
          <p:cNvSpPr txBox="1"/>
          <p:nvPr/>
        </p:nvSpPr>
        <p:spPr>
          <a:xfrm>
            <a:off x="10668650" y="9156600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Oaty Coconut</a:t>
            </a:r>
            <a:endParaRPr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Cookies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39" name="Google Shape;139;p3"/>
          <p:cNvSpPr txBox="1"/>
          <p:nvPr/>
        </p:nvSpPr>
        <p:spPr>
          <a:xfrm>
            <a:off x="10668650" y="8037563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Banana Bread Muffins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0" name="Google Shape;140;p3"/>
          <p:cNvSpPr txBox="1"/>
          <p:nvPr/>
        </p:nvSpPr>
        <p:spPr>
          <a:xfrm>
            <a:off x="10668650" y="7033375"/>
            <a:ext cx="12504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and Mango Jelly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1" name="Google Shape;141;p3"/>
          <p:cNvSpPr txBox="1"/>
          <p:nvPr/>
        </p:nvSpPr>
        <p:spPr>
          <a:xfrm>
            <a:off x="10668650" y="58609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Apple, Cinnamon Raisin Flapjacks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2" name="Google Shape;142;p3"/>
          <p:cNvSpPr txBox="1"/>
          <p:nvPr/>
        </p:nvSpPr>
        <p:spPr>
          <a:xfrm>
            <a:off x="10668650" y="4938650"/>
            <a:ext cx="1250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Marble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Cake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3" name="Google Shape;143;p3"/>
          <p:cNvSpPr txBox="1"/>
          <p:nvPr/>
        </p:nvSpPr>
        <p:spPr>
          <a:xfrm>
            <a:off x="8678975" y="90565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4" name="Google Shape;144;p3"/>
          <p:cNvSpPr txBox="1"/>
          <p:nvPr/>
        </p:nvSpPr>
        <p:spPr>
          <a:xfrm>
            <a:off x="8678975" y="6933325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5" name="Google Shape;145;p3"/>
          <p:cNvSpPr txBox="1"/>
          <p:nvPr/>
        </p:nvSpPr>
        <p:spPr>
          <a:xfrm>
            <a:off x="8717375" y="5860950"/>
            <a:ext cx="13920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6" name="Google Shape;146;p3"/>
          <p:cNvSpPr txBox="1"/>
          <p:nvPr/>
        </p:nvSpPr>
        <p:spPr>
          <a:xfrm>
            <a:off x="8678975" y="4938650"/>
            <a:ext cx="1468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7" name="Google Shape;147;p3"/>
          <p:cNvSpPr txBox="1"/>
          <p:nvPr/>
        </p:nvSpPr>
        <p:spPr>
          <a:xfrm>
            <a:off x="856122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8" name="Google Shape;148;p3"/>
          <p:cNvSpPr txBox="1"/>
          <p:nvPr/>
        </p:nvSpPr>
        <p:spPr>
          <a:xfrm>
            <a:off x="6689300" y="92566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9" name="Google Shape;149;p3"/>
          <p:cNvSpPr txBox="1"/>
          <p:nvPr/>
        </p:nvSpPr>
        <p:spPr>
          <a:xfrm>
            <a:off x="6689300" y="7133425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0" name="Google Shape;150;p3"/>
          <p:cNvSpPr txBox="1"/>
          <p:nvPr/>
        </p:nvSpPr>
        <p:spPr>
          <a:xfrm>
            <a:off x="671495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Root Veggies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1" name="Google Shape;151;p3"/>
          <p:cNvSpPr txBox="1"/>
          <p:nvPr/>
        </p:nvSpPr>
        <p:spPr>
          <a:xfrm>
            <a:off x="6689300" y="5138750"/>
            <a:ext cx="1468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2" name="Google Shape;152;p3"/>
          <p:cNvSpPr txBox="1"/>
          <p:nvPr/>
        </p:nvSpPr>
        <p:spPr>
          <a:xfrm>
            <a:off x="6571550" y="8137613"/>
            <a:ext cx="1704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Broccoli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3" name="Google Shape;153;p3"/>
          <p:cNvSpPr txBox="1"/>
          <p:nvPr/>
        </p:nvSpPr>
        <p:spPr>
          <a:xfrm>
            <a:off x="4705625" y="9056550"/>
            <a:ext cx="15864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Fingers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4" name="Google Shape;154;p3"/>
          <p:cNvSpPr txBox="1"/>
          <p:nvPr/>
        </p:nvSpPr>
        <p:spPr>
          <a:xfrm>
            <a:off x="4737875" y="6833275"/>
            <a:ext cx="15219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 and Stuffing Pastry Plait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5" name="Google Shape;155;p3"/>
          <p:cNvSpPr txBox="1"/>
          <p:nvPr/>
        </p:nvSpPr>
        <p:spPr>
          <a:xfrm>
            <a:off x="4802825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Pot Pie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6" name="Google Shape;156;p3"/>
          <p:cNvSpPr txBox="1"/>
          <p:nvPr/>
        </p:nvSpPr>
        <p:spPr>
          <a:xfrm>
            <a:off x="4679375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Wholegrain Pasta Bolognese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7" name="Google Shape;157;p3"/>
          <p:cNvSpPr txBox="1"/>
          <p:nvPr/>
        </p:nvSpPr>
        <p:spPr>
          <a:xfrm>
            <a:off x="4646675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Mild Veggie Bean Chilli Loaded Wedges with Cheese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8" name="Google Shape;158;p3"/>
          <p:cNvSpPr txBox="1"/>
          <p:nvPr/>
        </p:nvSpPr>
        <p:spPr>
          <a:xfrm>
            <a:off x="2754500" y="8956500"/>
            <a:ext cx="16389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9" name="Google Shape;159;p3"/>
          <p:cNvSpPr txBox="1"/>
          <p:nvPr/>
        </p:nvSpPr>
        <p:spPr>
          <a:xfrm>
            <a:off x="2825750" y="6886075"/>
            <a:ext cx="1521900" cy="87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Stuffing,</a:t>
            </a:r>
            <a:b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Potatoes and Gravy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0" name="Google Shape;160;p3"/>
          <p:cNvSpPr txBox="1"/>
          <p:nvPr/>
        </p:nvSpPr>
        <p:spPr>
          <a:xfrm>
            <a:off x="2890700" y="5961000"/>
            <a:ext cx="1392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Sausage Casserole and Mash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1" name="Google Shape;161;p3"/>
          <p:cNvSpPr txBox="1"/>
          <p:nvPr/>
        </p:nvSpPr>
        <p:spPr>
          <a:xfrm>
            <a:off x="2754500" y="4938650"/>
            <a:ext cx="16389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American Style Mac  Cheese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2" name="Google Shape;162;p3"/>
          <p:cNvSpPr txBox="1"/>
          <p:nvPr/>
        </p:nvSpPr>
        <p:spPr>
          <a:xfrm>
            <a:off x="2721800" y="7937513"/>
            <a:ext cx="17043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Meatballs in Tomato Sauce with Rice </a:t>
            </a:r>
            <a:endParaRPr b="0" i="0" sz="14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3" name="Google Shape;163;p3"/>
          <p:cNvSpPr txBox="1"/>
          <p:nvPr/>
        </p:nvSpPr>
        <p:spPr>
          <a:xfrm>
            <a:off x="12780975" y="938950"/>
            <a:ext cx="1392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4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Week 3</a:t>
            </a:r>
            <a:endParaRPr b="1" i="0" sz="14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64" name="Google Shape;164;p3"/>
          <p:cNvSpPr txBox="1"/>
          <p:nvPr/>
        </p:nvSpPr>
        <p:spPr>
          <a:xfrm>
            <a:off x="14172975" y="9841650"/>
            <a:ext cx="43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T1</a:t>
            </a:r>
            <a:endParaRPr b="1" i="0" sz="1400" u="none" cap="none" strike="noStrike">
              <a:solidFill>
                <a:srgbClr val="000000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65" name="Google Shape;165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439913" y="3996638"/>
            <a:ext cx="1890387" cy="1763524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3"/>
          <p:cNvSpPr txBox="1"/>
          <p:nvPr/>
        </p:nvSpPr>
        <p:spPr>
          <a:xfrm>
            <a:off x="1285700" y="3425750"/>
            <a:ext cx="1392000" cy="135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200" u="none" cap="none" strike="noStrike">
                <a:solidFill>
                  <a:srgbClr val="F05B5B"/>
                </a:solidFill>
                <a:latin typeface="Signika"/>
                <a:ea typeface="Signika"/>
                <a:cs typeface="Signika"/>
                <a:sym typeface="Signika"/>
              </a:rPr>
              <a:t>Autumn Winter 2024-25: </a:t>
            </a:r>
            <a:br>
              <a:rPr b="0" i="0" lang="en-GB" sz="1000" u="none" cap="none" strike="noStrike">
                <a:solidFill>
                  <a:srgbClr val="000000"/>
                </a:solidFill>
                <a:latin typeface="Signika"/>
                <a:ea typeface="Signika"/>
                <a:cs typeface="Signika"/>
                <a:sym typeface="Signika"/>
              </a:rPr>
            </a:br>
            <a:r>
              <a:rPr b="0" i="0" lang="en-GB" sz="13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16/9, 7/10, 28/10, 18/11, 9/12, 30/12, 20/1, 10/2</a:t>
            </a:r>
            <a:endParaRPr b="0" i="0" sz="12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67" name="Google Shape;167;p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7897" y="2164650"/>
            <a:ext cx="1250400" cy="12503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